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sldIdLst>
    <p:sldId id="343" r:id="rId2"/>
    <p:sldId id="370" r:id="rId3"/>
    <p:sldId id="365" r:id="rId4"/>
    <p:sldId id="276" r:id="rId5"/>
    <p:sldId id="344" r:id="rId6"/>
    <p:sldId id="345" r:id="rId7"/>
    <p:sldId id="346" r:id="rId8"/>
    <p:sldId id="348" r:id="rId9"/>
    <p:sldId id="351" r:id="rId10"/>
    <p:sldId id="353" r:id="rId11"/>
    <p:sldId id="354" r:id="rId12"/>
    <p:sldId id="350" r:id="rId13"/>
    <p:sldId id="349" r:id="rId14"/>
    <p:sldId id="355" r:id="rId15"/>
    <p:sldId id="356" r:id="rId16"/>
    <p:sldId id="357" r:id="rId17"/>
    <p:sldId id="358" r:id="rId18"/>
    <p:sldId id="359" r:id="rId19"/>
    <p:sldId id="360" r:id="rId20"/>
    <p:sldId id="362" r:id="rId21"/>
    <p:sldId id="361" r:id="rId22"/>
    <p:sldId id="363" r:id="rId23"/>
    <p:sldId id="364" r:id="rId24"/>
    <p:sldId id="366" r:id="rId25"/>
    <p:sldId id="367" r:id="rId26"/>
    <p:sldId id="368" r:id="rId27"/>
    <p:sldId id="36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F3F7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5"/>
    <p:restoredTop sz="93061"/>
  </p:normalViewPr>
  <p:slideViewPr>
    <p:cSldViewPr snapToGrid="0" snapToObjects="1">
      <p:cViewPr varScale="1">
        <p:scale>
          <a:sx n="119" d="100"/>
          <a:sy n="119" d="100"/>
        </p:scale>
        <p:origin x="248" y="184"/>
      </p:cViewPr>
      <p:guideLst/>
    </p:cSldViewPr>
  </p:slideViewPr>
  <p:outlineViewPr>
    <p:cViewPr>
      <p:scale>
        <a:sx n="33" d="100"/>
        <a:sy n="33" d="100"/>
      </p:scale>
      <p:origin x="0" y="-136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35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tiff>
</file>

<file path=ppt/media/image42.tiff>
</file>

<file path=ppt/media/image43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4648D-A4C2-8940-A7FD-9E8EED93592E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DA466-8355-2145-9DCC-AAA4264A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27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DA466-8355-2145-9DCC-AAA4264AA4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547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4023BC-2564-2B44-BC70-21D18AA949B6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8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17978B-EF9A-FD48-B242-55A3338D6F81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4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706458-00F3-014F-9549-D6DA255B1DD8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5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5E60FE1-7AE8-B849-83CE-FF60B19508BB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90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8129436-6F8F-DF44-910B-ADADE4742C95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47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4CBB70-5ADF-5043-B86A-6077F0541B87}" type="datetime1">
              <a:rPr lang="da-DK" smtClean="0"/>
              <a:t>23.11.2021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33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4810A6-B059-3F49-9342-2C81D373DEE7}" type="datetime1">
              <a:rPr lang="da-DK" smtClean="0"/>
              <a:t>23.11.2021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4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3599B8-DEC4-5349-8994-56B8D1EA0267}" type="datetime1">
              <a:rPr lang="da-DK" smtClean="0"/>
              <a:t>23.11.2021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20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39D875-DE75-CD43-8DEB-DCC6205F7EC4}" type="datetime1">
              <a:rPr lang="da-DK" smtClean="0"/>
              <a:t>23.11.2021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80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9D0BF9-844F-4349-9C52-A55ED21A92D4}" type="datetime1">
              <a:rPr lang="da-DK" smtClean="0"/>
              <a:t>23.11.2021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82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50BB2C-3637-B74D-91C3-87B0469E8B94}" type="datetime1">
              <a:rPr lang="da-DK" smtClean="0"/>
              <a:t>23.11.2021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91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DM851 (2016)</a:t>
            </a:r>
          </a:p>
        </p:txBody>
      </p:sp>
    </p:spTree>
    <p:extLst>
      <p:ext uri="{BB962C8B-B14F-4D97-AF65-F5344CB8AC3E}">
        <p14:creationId xmlns:p14="http://schemas.microsoft.com/office/powerpoint/2010/main" val="48161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53.emf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66567"/>
            <a:ext cx="12192000" cy="12866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DM561 – Linear Algebra with Applications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Week 47, 2021</a:t>
            </a:r>
            <a:br>
              <a:rPr lang="en-US" dirty="0"/>
            </a:br>
            <a:br>
              <a:rPr lang="en-US" dirty="0"/>
            </a:br>
            <a:r>
              <a:rPr lang="en-US" u="sng" dirty="0"/>
              <a:t>From Random Polygon to Ellipse</a:t>
            </a:r>
            <a:br>
              <a:rPr lang="en-US" u="sng" dirty="0"/>
            </a:br>
            <a:br>
              <a:rPr lang="en-US" dirty="0"/>
            </a:b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38200" y="5986819"/>
            <a:ext cx="10515600" cy="87118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Daniel </a:t>
            </a:r>
            <a:r>
              <a:rPr lang="en-US" dirty="0" err="1"/>
              <a:t>Merkle</a:t>
            </a:r>
            <a:endParaRPr lang="en-US" dirty="0"/>
          </a:p>
          <a:p>
            <a:pPr marL="0" indent="0" algn="ctr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daniel@imada.sdu.dk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071" y="2319894"/>
            <a:ext cx="4811857" cy="3500292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0694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Step in Matrix Terminology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300" y="1825625"/>
            <a:ext cx="8661400" cy="21209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0" y="1622425"/>
            <a:ext cx="11036300" cy="46482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679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general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581" y="1311275"/>
            <a:ext cx="5168900" cy="51816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826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4" y="-156596"/>
            <a:ext cx="10515600" cy="1325563"/>
          </a:xfrm>
        </p:spPr>
        <p:txBody>
          <a:bodyPr/>
          <a:lstStyle/>
          <a:p>
            <a:r>
              <a:rPr lang="en-US" dirty="0"/>
              <a:t>A First 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709467"/>
            <a:ext cx="11125200" cy="5032829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2229853" y="2261935"/>
            <a:ext cx="1957136" cy="465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13985" y="321519"/>
            <a:ext cx="3144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length = 1, i.e.,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573880" y="88907"/>
            <a:ext cx="4084720" cy="1620559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endCxn id="10" idx="1"/>
          </p:cNvCxnSpPr>
          <p:nvPr/>
        </p:nvCxnSpPr>
        <p:spPr>
          <a:xfrm flipV="1">
            <a:off x="4186989" y="899187"/>
            <a:ext cx="3386891" cy="1362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4022" y="67868"/>
            <a:ext cx="1866378" cy="158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869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42" y="373035"/>
            <a:ext cx="10515600" cy="1325563"/>
          </a:xfrm>
        </p:spPr>
        <p:txBody>
          <a:bodyPr/>
          <a:lstStyle/>
          <a:p>
            <a:r>
              <a:rPr lang="en-US" dirty="0"/>
              <a:t>Not too interesting 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6107112"/>
            <a:ext cx="10515600" cy="385763"/>
          </a:xfrm>
        </p:spPr>
        <p:txBody>
          <a:bodyPr>
            <a:normAutofit fontScale="850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points seem to converge to a point. Not too surprisingly, it</a:t>
            </a:r>
            <a:r>
              <a:rPr lang="uk-UA" dirty="0"/>
              <a:t>’</a:t>
            </a:r>
            <a:r>
              <a:rPr lang="en-US" dirty="0"/>
              <a:t>s the centroid of the input points.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99" y="1690688"/>
            <a:ext cx="4993774" cy="38489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698598"/>
            <a:ext cx="5121442" cy="384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17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3570"/>
            <a:ext cx="10515600" cy="1325563"/>
          </a:xfrm>
        </p:spPr>
        <p:txBody>
          <a:bodyPr/>
          <a:lstStyle/>
          <a:p>
            <a:r>
              <a:rPr lang="en-US" dirty="0"/>
              <a:t>Centroid remains unchanged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60548" y="1072044"/>
            <a:ext cx="2235200" cy="26543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4" y="1548294"/>
            <a:ext cx="9779000" cy="17018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1162" y="4274343"/>
            <a:ext cx="4853275" cy="240109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917557"/>
            <a:ext cx="10515600" cy="79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Centroid: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3739609"/>
            <a:ext cx="10515600" cy="79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As                             it holds: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51" y="3957473"/>
            <a:ext cx="1348540" cy="28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17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4" y="78581"/>
            <a:ext cx="10515600" cy="1325563"/>
          </a:xfrm>
        </p:spPr>
        <p:txBody>
          <a:bodyPr/>
          <a:lstStyle/>
          <a:p>
            <a:r>
              <a:rPr lang="en-US" dirty="0"/>
              <a:t>A Second 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1690688"/>
            <a:ext cx="11023600" cy="42291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6849979" y="2165682"/>
            <a:ext cx="4299284" cy="465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0058" y="36865"/>
            <a:ext cx="1265956" cy="165382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946104" y="0"/>
            <a:ext cx="1661695" cy="169068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6" idx="0"/>
            <a:endCxn id="8" idx="1"/>
          </p:cNvCxnSpPr>
          <p:nvPr/>
        </p:nvCxnSpPr>
        <p:spPr>
          <a:xfrm flipV="1">
            <a:off x="8999621" y="845344"/>
            <a:ext cx="946483" cy="1320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7776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4087" y="3155365"/>
            <a:ext cx="7715174" cy="1133598"/>
          </a:xfrm>
        </p:spPr>
        <p:txBody>
          <a:bodyPr/>
          <a:lstStyle/>
          <a:p>
            <a:r>
              <a:rPr lang="en-US" dirty="0"/>
              <a:t>What’s happening???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4" y="94154"/>
            <a:ext cx="3671849" cy="27072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368" y="107273"/>
            <a:ext cx="3620011" cy="27054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25" y="2904384"/>
            <a:ext cx="3662338" cy="28226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8984" y="68587"/>
            <a:ext cx="3772690" cy="27708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1368" y="2962913"/>
            <a:ext cx="3620011" cy="277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253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709"/>
            <a:ext cx="10515600" cy="1325563"/>
          </a:xfrm>
        </p:spPr>
        <p:txBody>
          <a:bodyPr/>
          <a:lstStyle/>
          <a:p>
            <a:r>
              <a:rPr lang="en-US" dirty="0"/>
              <a:t>Three test runs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000" y="15795"/>
            <a:ext cx="2985503" cy="22540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695" y="34407"/>
            <a:ext cx="3119187" cy="23215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134" y="2269823"/>
            <a:ext cx="2998369" cy="22540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7262" y="2350033"/>
            <a:ext cx="3052922" cy="230974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5000" y="4535064"/>
            <a:ext cx="2985503" cy="22789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8453" y="4627690"/>
            <a:ext cx="3036804" cy="2310612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5791200" y="1142809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5783180" y="3364644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5791202" y="5586477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05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4785"/>
            <a:ext cx="10515600" cy="4351338"/>
          </a:xfrm>
        </p:spPr>
        <p:txBody>
          <a:bodyPr>
            <a:no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The points seem to converge to an ellipse with a 45-degree tilt </a:t>
            </a:r>
          </a:p>
          <a:p>
            <a:pPr marL="0" indent="0">
              <a:buNone/>
            </a:pPr>
            <a:endParaRPr lang="en-US" b="1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the limiting ellipse and why the 45-degree tilt?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long does it take to “converge”?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it always converge?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the inverse of the repeated polygon averaging process, and does it always exits?    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                                              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Experimental Mathematics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874" y="75363"/>
            <a:ext cx="2985503" cy="22789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327" y="167989"/>
            <a:ext cx="3036804" cy="2310612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743076" y="1126776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9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0"/>
            <a:ext cx="10515600" cy="1325563"/>
          </a:xfrm>
        </p:spPr>
        <p:txBody>
          <a:bodyPr/>
          <a:lstStyle/>
          <a:p>
            <a:r>
              <a:rPr lang="en-US" dirty="0"/>
              <a:t>The ellipse can be computed in advance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933" y="174448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Example: Polygon with 101 points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r>
              <a:rPr lang="en-US" dirty="0"/>
              <a:t>Step 1                                                   Step 100                                             Step 500                              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33" y="3240225"/>
            <a:ext cx="4047473" cy="29999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406" y="3240225"/>
            <a:ext cx="4142572" cy="30140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3978" y="3259433"/>
            <a:ext cx="3954056" cy="299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09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588" y="2324099"/>
            <a:ext cx="6160169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 2018 winner: Charles Francis Van Loan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The topic of this lecture is based on his speech when receiving the award (Sept 2018).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88" y="96252"/>
            <a:ext cx="11726779" cy="3621017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 descr="icture of Charles Francis Van Loa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9884" y="3956315"/>
            <a:ext cx="2009775" cy="2705100"/>
          </a:xfrm>
          <a:prstGeom prst="rect">
            <a:avLst/>
          </a:prstGeom>
          <a:noFill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763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ellipse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933" y="2324099"/>
            <a:ext cx="1166888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u="sng" dirty="0"/>
              <a:t>Background:</a:t>
            </a:r>
            <a:br>
              <a:rPr lang="en-US" sz="2800" u="sng" dirty="0"/>
            </a:br>
            <a:br>
              <a:rPr lang="en-US" sz="2800" u="sng" dirty="0"/>
            </a:br>
            <a:r>
              <a:rPr lang="en-US" sz="2800" dirty="0"/>
              <a:t>The analysis is not trivial, and requires</a:t>
            </a:r>
          </a:p>
          <a:p>
            <a:r>
              <a:rPr lang="en-US" sz="2800" dirty="0"/>
              <a:t>an understanding of the </a:t>
            </a:r>
            <a:r>
              <a:rPr lang="en-US" sz="2800" dirty="0" err="1"/>
              <a:t>eigen</a:t>
            </a:r>
            <a:r>
              <a:rPr lang="en-US" sz="2800" dirty="0"/>
              <a:t>-system of the matrix M </a:t>
            </a:r>
          </a:p>
          <a:p>
            <a:r>
              <a:rPr lang="en-US" sz="2800" dirty="0"/>
              <a:t>decomposition techniques (SVD- and </a:t>
            </a:r>
            <a:r>
              <a:rPr lang="en-US" sz="2800" dirty="0" err="1"/>
              <a:t>Schur</a:t>
            </a:r>
            <a:r>
              <a:rPr lang="en-US" sz="2800" dirty="0"/>
              <a:t>- decomposition)</a:t>
            </a:r>
          </a:p>
          <a:p>
            <a:r>
              <a:rPr lang="en-US" sz="2800" dirty="0"/>
              <a:t>Interested? </a:t>
            </a:r>
          </a:p>
          <a:p>
            <a:pPr lvl="1"/>
            <a:r>
              <a:rPr lang="en-US" sz="2200" dirty="0"/>
              <a:t>Follow the wonderful von Neumann Price Lecture from </a:t>
            </a:r>
            <a:r>
              <a:rPr lang="en-US" sz="2200" b="1" dirty="0"/>
              <a:t>Charles F. Van Loan </a:t>
            </a:r>
          </a:p>
          <a:p>
            <a:pPr lvl="1"/>
            <a:r>
              <a:rPr lang="en-US" sz="2200" dirty="0"/>
              <a:t>Read the (not so easy parts of the) paper </a:t>
            </a:r>
            <a:br>
              <a:rPr lang="en-US" sz="2200" dirty="0"/>
            </a:br>
            <a:r>
              <a:rPr lang="en-US" sz="2200" dirty="0"/>
              <a:t>“</a:t>
            </a:r>
            <a:r>
              <a:rPr lang="en-US" sz="2200" b="1" dirty="0"/>
              <a:t>From Random Polygon to Ellipse: An </a:t>
            </a:r>
            <a:r>
              <a:rPr lang="en-US" sz="2200" b="1" dirty="0" err="1"/>
              <a:t>Eigenanalysis</a:t>
            </a:r>
            <a:r>
              <a:rPr lang="en-US" sz="2200" b="1" dirty="0"/>
              <a:t>”, Adam N. </a:t>
            </a:r>
            <a:r>
              <a:rPr lang="en-US" sz="2200" b="1" dirty="0" err="1"/>
              <a:t>Elmachtoub</a:t>
            </a:r>
            <a:r>
              <a:rPr lang="en-US" sz="2200" b="1" dirty="0"/>
              <a:t> and Charles F. van Loan</a:t>
            </a:r>
          </a:p>
          <a:p>
            <a:pPr lvl="1"/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976" y="167451"/>
            <a:ext cx="2964114" cy="215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44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ellipse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85" y="1643561"/>
            <a:ext cx="3403600" cy="23368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584" y="1643561"/>
            <a:ext cx="8341489" cy="23368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8391" y="798934"/>
            <a:ext cx="12043609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a polygon with n points, define vectors </a:t>
            </a:r>
            <a:r>
              <a:rPr lang="en-US" b="1" dirty="0"/>
              <a:t>c</a:t>
            </a:r>
            <a:r>
              <a:rPr lang="en-US" dirty="0"/>
              <a:t> and </a:t>
            </a:r>
            <a:r>
              <a:rPr lang="en-US" b="1" dirty="0"/>
              <a:t>s</a:t>
            </a:r>
            <a:r>
              <a:rPr lang="en-US" dirty="0"/>
              <a:t> as follows (they form a orthonormal basis)</a:t>
            </a:r>
          </a:p>
        </p:txBody>
      </p:sp>
    </p:spTree>
    <p:extLst>
      <p:ext uri="{BB962C8B-B14F-4D97-AF65-F5344CB8AC3E}">
        <p14:creationId xmlns:p14="http://schemas.microsoft.com/office/powerpoint/2010/main" val="1154666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“ellipse”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22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8392" y="798934"/>
            <a:ext cx="12043608" cy="6059066"/>
          </a:xfrm>
        </p:spPr>
        <p:txBody>
          <a:bodyPr>
            <a:normAutofit fontScale="85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polygon converges (at even even steps) to the closed polygon defined by vector u</a:t>
            </a:r>
            <a:r>
              <a:rPr lang="en-US" baseline="30000" dirty="0"/>
              <a:t>(0)</a:t>
            </a:r>
            <a:r>
              <a:rPr lang="en-US" dirty="0"/>
              <a:t> and v</a:t>
            </a:r>
            <a:r>
              <a:rPr lang="en-US" baseline="30000" dirty="0"/>
              <a:t>(0)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Proof: paper! (Note, TYPO in paper)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32" y="1306350"/>
            <a:ext cx="11023600" cy="48006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948" y="5151187"/>
            <a:ext cx="1006297" cy="35125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6448" y="5166109"/>
            <a:ext cx="927189" cy="33633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342148" y="6209592"/>
            <a:ext cx="641684" cy="212725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82843" y="5137315"/>
            <a:ext cx="1030359" cy="429296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163278" y="5147897"/>
            <a:ext cx="1030359" cy="429296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9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ellipse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23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8392" y="798934"/>
            <a:ext cx="11385882" cy="6059066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Also in the paper: An understanding of the shape of the ellipse in terms of                      :     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6201" y="1681688"/>
            <a:ext cx="5534530" cy="4451221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2969" y="900758"/>
            <a:ext cx="1251285" cy="26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5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3" y="-81777"/>
            <a:ext cx="10515600" cy="1325563"/>
          </a:xfrm>
        </p:spPr>
        <p:txBody>
          <a:bodyPr/>
          <a:lstStyle/>
          <a:p>
            <a:r>
              <a:rPr lang="en-US" dirty="0"/>
              <a:t>Backwards in Time?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653" y="1121549"/>
            <a:ext cx="8048212" cy="5371326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0985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23" y="-453022"/>
            <a:ext cx="10515600" cy="1325563"/>
          </a:xfrm>
        </p:spPr>
        <p:txBody>
          <a:bodyPr/>
          <a:lstStyle/>
          <a:p>
            <a:r>
              <a:rPr lang="en-US" dirty="0"/>
              <a:t>Example: n=51 points. WTH?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876" y="4324819"/>
            <a:ext cx="11458408" cy="1866316"/>
          </a:xfrm>
        </p:spPr>
        <p:txBody>
          <a:bodyPr>
            <a:normAutofit fontScale="85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Does M</a:t>
            </a:r>
            <a:r>
              <a:rPr lang="en-US" baseline="30000" dirty="0"/>
              <a:t>-1  </a:t>
            </a:r>
            <a:r>
              <a:rPr lang="en-US" dirty="0"/>
              <a:t>always exist? No! </a:t>
            </a:r>
            <a:r>
              <a:rPr lang="en-US" b="1" dirty="0"/>
              <a:t>Only for odd n.</a:t>
            </a:r>
            <a:br>
              <a:rPr lang="en-US" b="1" dirty="0"/>
            </a:br>
            <a:br>
              <a:rPr lang="en-US" dirty="0"/>
            </a:br>
            <a:r>
              <a:rPr lang="en-US" dirty="0"/>
              <a:t>[ For intuition on the non-existence of the inverse for even n, chose 4 random points (assume time step t) and try to infer 4 points (time t-1) which lead to the 4 points at time t. After being successful, try to find another 4 points which can lead to the same 4 points. After being successful, what does this tell us about the inverse of M?  ]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76" y="404823"/>
            <a:ext cx="4768850" cy="36512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256" y="390651"/>
            <a:ext cx="4775868" cy="3679628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607050" y="1945228"/>
            <a:ext cx="970213" cy="4290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753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-254000"/>
            <a:ext cx="10515600" cy="1325563"/>
          </a:xfrm>
        </p:spPr>
        <p:txBody>
          <a:bodyPr/>
          <a:lstStyle/>
          <a:p>
            <a:r>
              <a:rPr lang="en-US" dirty="0"/>
              <a:t>An important note of caution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851987"/>
            <a:ext cx="11023600" cy="42291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83172" y="5259693"/>
            <a:ext cx="10924628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We  learned that the centroids do not change (by mathematical proof!) </a:t>
            </a:r>
            <a:br>
              <a:rPr lang="en-US" dirty="0"/>
            </a:br>
            <a:r>
              <a:rPr lang="en-US" dirty="0"/>
              <a:t>When submitting a solution to the lab exercise, please (try to) check: is this true in your simulation? </a:t>
            </a:r>
            <a:br>
              <a:rPr lang="en-US" dirty="0"/>
            </a:br>
            <a:r>
              <a:rPr lang="en-US" dirty="0"/>
              <a:t>If not, how to “fix” it? ( -&gt; enforce a mean(x)=0 and mean(y) after each step? Is this a fix? No! But at least better.)</a:t>
            </a:r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Numerical issues can be very complicated </a:t>
            </a:r>
            <a:r>
              <a:rPr lang="en-US" b="1" dirty="0" err="1">
                <a:solidFill>
                  <a:srgbClr val="C00000"/>
                </a:solidFill>
              </a:rPr>
              <a:t>i</a:t>
            </a:r>
            <a:r>
              <a:rPr lang="en-US" b="1" dirty="0">
                <a:solidFill>
                  <a:srgbClr val="C00000"/>
                </a:solidFill>
              </a:rPr>
              <a:t>.) to detect and ii.) to resolve!!</a:t>
            </a:r>
          </a:p>
        </p:txBody>
      </p:sp>
    </p:spTree>
    <p:extLst>
      <p:ext uri="{BB962C8B-B14F-4D97-AF65-F5344CB8AC3E}">
        <p14:creationId xmlns:p14="http://schemas.microsoft.com/office/powerpoint/2010/main" val="1874100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4" y="78581"/>
            <a:ext cx="10515600" cy="1325563"/>
          </a:xfrm>
        </p:spPr>
        <p:txBody>
          <a:bodyPr/>
          <a:lstStyle/>
          <a:p>
            <a:r>
              <a:rPr lang="en-US" dirty="0"/>
              <a:t>A Second 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27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32" y="289510"/>
            <a:ext cx="3895483" cy="293495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957" y="289509"/>
            <a:ext cx="3931599" cy="293495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8998" y="289508"/>
            <a:ext cx="3973994" cy="293495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03083"/>
            <a:ext cx="3854041" cy="293736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3299" y="3503082"/>
            <a:ext cx="3876798" cy="2937369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/>
          <p:cNvSpPr txBox="1"/>
          <p:nvPr/>
        </p:nvSpPr>
        <p:spPr>
          <a:xfrm>
            <a:off x="8181474" y="3503082"/>
            <a:ext cx="3841518" cy="2031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Iteration with 9 points at step 0, 400, 500, 600, and 700, without enforcing the mean to be 0. The simulation was done using            for increased simulation speed. </a:t>
            </a:r>
          </a:p>
          <a:p>
            <a:endParaRPr lang="en-US" dirty="0"/>
          </a:p>
          <a:p>
            <a:r>
              <a:rPr lang="en-US" dirty="0"/>
              <a:t>Numerical Issues!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40901" y="4374186"/>
            <a:ext cx="492909" cy="25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17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66567"/>
            <a:ext cx="12192000" cy="12866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DM561 – Linear Algebra with Applications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742" y="2000223"/>
            <a:ext cx="4828005" cy="474918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49248" y="2000223"/>
            <a:ext cx="63242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Based on:</a:t>
            </a:r>
            <a:br>
              <a:rPr lang="en-US" u="sng" dirty="0"/>
            </a:br>
            <a:br>
              <a:rPr lang="en-US" dirty="0"/>
            </a:br>
            <a:r>
              <a:rPr lang="en-US" dirty="0"/>
              <a:t>A.N. </a:t>
            </a:r>
            <a:r>
              <a:rPr lang="en-US" dirty="0" err="1"/>
              <a:t>Elmachtoub</a:t>
            </a:r>
            <a:r>
              <a:rPr lang="en-US" dirty="0"/>
              <a:t>, C.F. Van Loan (2010), From random polygon to ellipse: an </a:t>
            </a:r>
            <a:r>
              <a:rPr lang="en-US" dirty="0" err="1"/>
              <a:t>eigenanalysis</a:t>
            </a:r>
            <a:r>
              <a:rPr lang="en-US" dirty="0"/>
              <a:t>, SIAM Rev. 52, 151–170. </a:t>
            </a:r>
          </a:p>
          <a:p>
            <a:endParaRPr lang="en-US" dirty="0"/>
          </a:p>
          <a:p>
            <a:r>
              <a:rPr lang="en-US" dirty="0"/>
              <a:t>John von Neumann prize lecture, Sept 2018, for C.F. van Loan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195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4</a:t>
            </a:fld>
            <a:endParaRPr lang="en-US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1644650"/>
            <a:ext cx="104521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37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 random polygon (5 points)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6111" y="1293046"/>
            <a:ext cx="35306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01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Connecting the midpoints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6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211" y="1293046"/>
            <a:ext cx="34925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368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New polygon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211" y="1305746"/>
            <a:ext cx="35687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56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One step. This obviously can be repeated.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8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426" y="990647"/>
            <a:ext cx="8937974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Step in </a:t>
            </a:r>
            <a:r>
              <a:rPr lang="en-US"/>
              <a:t>Vector Terminology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258" y="3397754"/>
            <a:ext cx="8661400" cy="21209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838199" y="1690688"/>
            <a:ext cx="569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Assume the following five points define </a:t>
            </a:r>
            <a:r>
              <a:rPr lang="en-US"/>
              <a:t>a close polygon</a:t>
            </a:r>
            <a:r>
              <a:rPr lang="en-US" dirty="0"/>
              <a:t>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590" y="1767803"/>
            <a:ext cx="3650916" cy="21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49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M851-week36-2" id="{59945304-4061-7F47-A80D-037E3FA2A2D6}" vid="{042BF864-DD55-F34A-8065-7A47068C0C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Enum</Template>
  <TotalTime>52163</TotalTime>
  <Words>739</Words>
  <Application>Microsoft Macintosh PowerPoint</Application>
  <PresentationFormat>Widescreen</PresentationFormat>
  <Paragraphs>138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Office Theme</vt:lpstr>
      <vt:lpstr>DM561 – Linear Algebra with Applications   Week 47, 2021  From Random Polygon to Ellipse  </vt:lpstr>
      <vt:lpstr>PowerPoint Presentation</vt:lpstr>
      <vt:lpstr>DM561 – Linear Algebra with Applications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One Step in Vector Terminology</vt:lpstr>
      <vt:lpstr>One Step in Matrix Terminology</vt:lpstr>
      <vt:lpstr>In general</vt:lpstr>
      <vt:lpstr>A First Try</vt:lpstr>
      <vt:lpstr>Not too interesting …</vt:lpstr>
      <vt:lpstr>Centroid remains unchanged</vt:lpstr>
      <vt:lpstr>A Second Try</vt:lpstr>
      <vt:lpstr>What’s happening???</vt:lpstr>
      <vt:lpstr>Three test runs</vt:lpstr>
      <vt:lpstr>PowerPoint Presentation</vt:lpstr>
      <vt:lpstr>The ellipse can be computed in advance</vt:lpstr>
      <vt:lpstr>Pre-Computation of the ellipse</vt:lpstr>
      <vt:lpstr>Pre-Computation of the ellipse</vt:lpstr>
      <vt:lpstr>Pre-Computation of the “ellipse”</vt:lpstr>
      <vt:lpstr>Pre-Computation of the ellipse</vt:lpstr>
      <vt:lpstr>Backwards in Time?</vt:lpstr>
      <vt:lpstr>Example: n=51 points. WTH?</vt:lpstr>
      <vt:lpstr>An important note of caution</vt:lpstr>
      <vt:lpstr>A Second 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DM851 – Applied Combinatorics (2016)</dc:title>
  <dc:creator>Microsoft Office User</dc:creator>
  <cp:lastModifiedBy>Daniel Merkle</cp:lastModifiedBy>
  <cp:revision>233</cp:revision>
  <cp:lastPrinted>2018-11-21T10:14:16Z</cp:lastPrinted>
  <dcterms:created xsi:type="dcterms:W3CDTF">2016-10-19T14:28:30Z</dcterms:created>
  <dcterms:modified xsi:type="dcterms:W3CDTF">2021-11-23T18:22:45Z</dcterms:modified>
</cp:coreProperties>
</file>